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61" r:id="rId3"/>
    <p:sldId id="347" r:id="rId4"/>
    <p:sldId id="334" r:id="rId5"/>
    <p:sldId id="339" r:id="rId6"/>
    <p:sldId id="354" r:id="rId7"/>
    <p:sldId id="340" r:id="rId8"/>
    <p:sldId id="342" r:id="rId9"/>
    <p:sldId id="318" r:id="rId10"/>
    <p:sldId id="345" r:id="rId11"/>
    <p:sldId id="321" r:id="rId12"/>
    <p:sldId id="349" r:id="rId13"/>
    <p:sldId id="355" r:id="rId14"/>
    <p:sldId id="331" r:id="rId15"/>
    <p:sldId id="360" r:id="rId16"/>
    <p:sldId id="337" r:id="rId17"/>
    <p:sldId id="350" r:id="rId18"/>
    <p:sldId id="356" r:id="rId19"/>
    <p:sldId id="351" r:id="rId20"/>
    <p:sldId id="352" r:id="rId21"/>
    <p:sldId id="359" r:id="rId22"/>
    <p:sldId id="353" r:id="rId23"/>
    <p:sldId id="329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2FF"/>
    <a:srgbClr val="AC60ED"/>
    <a:srgbClr val="0F3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908BE-9EE8-804D-B139-CDA3510313E7}" v="117" dt="2023-03-16T15:07:0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599"/>
  </p:normalViewPr>
  <p:slideViewPr>
    <p:cSldViewPr snapToGrid="0">
      <p:cViewPr varScale="1">
        <p:scale>
          <a:sx n="106" d="100"/>
          <a:sy n="106" d="100"/>
        </p:scale>
        <p:origin x="135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B7832-3D93-FB4A-B3D0-A21845B1FE29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F0A5C-B2A8-BA45-90F8-2FFA4BCDF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8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Plastic. </a:t>
            </a:r>
            <a:r>
              <a:rPr lang="en-AU" sz="1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Agbogbloshie</a:t>
            </a:r>
            <a:r>
              <a:rPr lang="en-AU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e-waste dumpsite, Ghana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83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307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2C58-0F04-9585-4682-624EA83B4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4E2C2-A5E4-C5F7-06AB-BF695ABD5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98D99-7402-A5FF-A5BB-F6AB6604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666B3-FF9B-BD28-62A5-75CA2A4A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05C31-72BE-F2E4-0005-D50930C6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E606-6E49-33F4-EBBB-15193FA1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1D6E1-6ED4-6C06-7EC6-E2DCE9F5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EA7F7-2490-A5C4-6AD5-C09F3E30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233D2-02DE-39AE-1B8A-D78DA724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BE25-1262-D6F1-ECC9-5A4205F8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8C9A2-7203-DF3F-8FDA-6E7E4DEEF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7DEB6-8714-6607-98E5-B34941993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1D780-7278-E9DB-57AE-6AC13A28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DC58B-5D2F-A45F-6D24-920BE5C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CAB5-1455-6674-1C42-C2D0D983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2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1054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(Initiative 2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E5FEB0F-E7CB-46CF-920B-60E8ABDEF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084179"/>
            <a:ext cx="12192000" cy="773821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AU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52305" y="2204528"/>
            <a:ext cx="11087389" cy="3095283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449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815CC6-603D-42E8-B118-0F48CABF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EAD6A-B060-42ED-85F2-16BC9F9D0A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862" y="6253340"/>
            <a:ext cx="7906381" cy="43549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999">
                <a:latin typeface="+mj-lt"/>
              </a:defRPr>
            </a:lvl1pPr>
          </a:lstStyle>
          <a:p>
            <a:pPr lvl="0"/>
            <a:r>
              <a:rPr lang="en-US"/>
              <a:t>[Initiative Name]</a:t>
            </a:r>
            <a:endParaRPr lang="en-AU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A9DA398-06C3-4A1F-83DA-D140A8129D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9604" y="5558156"/>
            <a:ext cx="1079719" cy="107975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3D62D-8E10-4C7D-A5FD-142225C28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3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6C14-5AF3-0E30-DFDC-E4CDDE8F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6B26F-6F72-B714-2C29-C0EADC9ED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C6EEC-FDF3-3382-A058-FDAE269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AE065-25A5-2841-233D-5F101875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6E38F-1CFD-0276-5442-4661EDEF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2935-53FE-BF8B-4D15-A8223767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D1639-E81F-5020-91A6-57EF0037E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4B0C6-B975-E281-ACCB-82F64F57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F89D0-E38B-BFFC-465B-595C92CA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AC10F-AFE1-5D99-D019-838885F8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7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73AD-EC11-6EDA-6AD0-91E7B6F4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7574-D908-2B9E-4CDD-72F4D4C64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999B7-31DA-8EBC-DEDC-55AA75E1E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5F898-8608-75D4-802C-100AA2BD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0991-EFEA-A12C-7A9D-E35782FF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50AD6-49DC-BE02-5A11-91977964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010C-404F-3C9C-9E1A-3E2A300C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AB8B-07CF-19F6-8670-D0313FE3A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82092-35CA-CE95-0995-C5FC00B70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0C411-A452-EAC3-8CB6-C0E06A38D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F7715-F865-4AAF-8742-3C44C9344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E5431A-6147-D9FB-F37C-561445EE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94ED0-521F-FBBD-FD5A-4D602D39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DFD61-BA10-B742-1BBA-BC2D6643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2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1CD4-72BE-7181-BBBE-A1068171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02D1E-DB7D-9DD1-3B54-860F66E2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AA05-FAC9-1C25-C680-C02AAA94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D2EF3-62BE-641D-D168-693CCA0F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0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9E9F1-0949-819C-9DAE-D559F832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44E98-F510-216C-B430-389D12EB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5C2A5-CCD9-6D3D-1636-A17A3C36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3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76BA-40BB-94FD-153F-94B43D84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671EC-9887-42C6-7500-DB53459C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D5CEB-1C2D-2BCD-BBB3-C72D70F0E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ADF2C-DDC1-4690-7388-815576F8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0B88C-FA21-D5E5-91AB-04ED72BD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73259-A277-ABED-9BF4-04BF84F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4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9DB0-3159-B106-81D5-001516EA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532D6E-E31D-9350-1DAA-025956639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08C6A-ECC8-DFC9-F17A-AAB38A978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1ECF-83A4-8053-B1B3-DC30D4D4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F501A-3254-EC36-521E-381B9BD7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922A2-EE0E-EC11-1CCD-846C3A0B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900D82-AE85-87D6-16FF-FE14116E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92891-F48A-4ACD-ECEC-DBA13B968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F05EB-0455-3050-DAF3-921A962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D29F2-7AAA-FC41-8719-5B437E311FD7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D6603-BF17-E29B-A6BC-27E1019D9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C6A73-2B91-08A4-C434-AB4DDD0A9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F34CA-E31B-2A4D-9B1A-1E67069A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D86F-443D-B02C-2436-2D819FBFC9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7D709-CC74-7DF7-D737-B587CDBFA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lastic-chain-slide-s1-v1-part1.png" descr="plastic-chain-slide-s1-v1-part1.png">
            <a:extLst>
              <a:ext uri="{FF2B5EF4-FFF2-40B4-BE49-F238E27FC236}">
                <a16:creationId xmlns:a16="http://schemas.microsoft.com/office/drawing/2014/main" id="{1C9478DC-2ED4-018D-56FA-CA9040B8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647" y="-95563"/>
            <a:ext cx="12819647" cy="72110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8BF847-2039-D8BE-CF72-67B8E283F524}"/>
              </a:ext>
            </a:extLst>
          </p:cNvPr>
          <p:cNvSpPr/>
          <p:nvPr/>
        </p:nvSpPr>
        <p:spPr>
          <a:xfrm>
            <a:off x="-627647" y="0"/>
            <a:ext cx="5165105" cy="8751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740DD-E086-FD2E-AA9D-126A9B312064}"/>
              </a:ext>
            </a:extLst>
          </p:cNvPr>
          <p:cNvSpPr txBox="1"/>
          <p:nvPr/>
        </p:nvSpPr>
        <p:spPr>
          <a:xfrm>
            <a:off x="2196790" y="1921498"/>
            <a:ext cx="75828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MINDEROO-MONACO COMMISSION ON PLASTICS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HEALTH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7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ht Against Environmental Racism Finally Gets Its Moment |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835"/>
            <a:ext cx="12799579" cy="85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3672" y="318646"/>
            <a:ext cx="5856270" cy="317009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HEALTH IMPACTS OF PLASTIC PRODUCTION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OCCUPATIONAL HAZARDS TO PETROCHEMICAL WORKERS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&amp; FENCELINE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25799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plastic-chain-slide-f4.1-v1-part2.png" descr="plastic-chain-slide-f4.1-v1-par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" y="99"/>
            <a:ext cx="12191647" cy="68578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 1"/>
          <p:cNvSpPr/>
          <p:nvPr/>
        </p:nvSpPr>
        <p:spPr>
          <a:xfrm>
            <a:off x="-180110" y="1506567"/>
            <a:ext cx="2369127" cy="128847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4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at Toddler Social Development Looks Like: Ages 1 and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189"/>
            <a:ext cx="12441546" cy="76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456" y="226180"/>
            <a:ext cx="5527781" cy="286232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HEALTH IMPACTS OF PLASTIC </a:t>
            </a:r>
            <a:r>
              <a:rPr lang="en-US" sz="4000" b="1">
                <a:solidFill>
                  <a:srgbClr val="FFFF00"/>
                </a:solidFill>
              </a:rPr>
              <a:t>PRODUCTION </a:t>
            </a:r>
            <a:endParaRPr lang="en-US" sz="4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4000" b="1" dirty="0">
                <a:solidFill>
                  <a:srgbClr val="FFFF00"/>
                </a:solidFill>
              </a:rPr>
              <a:t>HAZARDS TO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PLASTIC USERS</a:t>
            </a:r>
          </a:p>
        </p:txBody>
      </p:sp>
    </p:spTree>
    <p:extLst>
      <p:ext uri="{BB962C8B-B14F-4D97-AF65-F5344CB8AC3E}">
        <p14:creationId xmlns:p14="http://schemas.microsoft.com/office/powerpoint/2010/main" val="246484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326A24-3C7F-B369-CF16-F7F8A4E61F88}"/>
              </a:ext>
            </a:extLst>
          </p:cNvPr>
          <p:cNvGrpSpPr/>
          <p:nvPr/>
        </p:nvGrpSpPr>
        <p:grpSpPr>
          <a:xfrm>
            <a:off x="1794499" y="1341148"/>
            <a:ext cx="9935839" cy="5289804"/>
            <a:chOff x="537705" y="7444542"/>
            <a:chExt cx="7002867" cy="2946018"/>
          </a:xfrm>
        </p:grpSpPr>
        <p:pic>
          <p:nvPicPr>
            <p:cNvPr id="3" name="Picture 2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A8A71A85-6051-1C7C-75BA-8B5E61B19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8200" y="8227309"/>
              <a:ext cx="482106" cy="2074147"/>
            </a:xfrm>
            <a:prstGeom prst="rect">
              <a:avLst/>
            </a:prstGeom>
          </p:spPr>
        </p:pic>
        <p:pic>
          <p:nvPicPr>
            <p:cNvPr id="4" name="Picture 3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CCC2EE3F-1E94-20AC-0914-C55EFA034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120" t="16708"/>
            <a:stretch/>
          </p:blipFill>
          <p:spPr>
            <a:xfrm>
              <a:off x="5843713" y="7487021"/>
              <a:ext cx="849597" cy="2833240"/>
            </a:xfrm>
            <a:prstGeom prst="rect">
              <a:avLst/>
            </a:prstGeom>
          </p:spPr>
        </p:pic>
        <p:pic>
          <p:nvPicPr>
            <p:cNvPr id="5" name="Picture 4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E4CC479E-7247-A850-1085-D0D3D9003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51" t="16896" r="39678"/>
            <a:stretch/>
          </p:blipFill>
          <p:spPr>
            <a:xfrm>
              <a:off x="4140534" y="7487986"/>
              <a:ext cx="731250" cy="283261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B46D37-BE2A-9845-8E5A-BFC99BB0B570}"/>
                </a:ext>
              </a:extLst>
            </p:cNvPr>
            <p:cNvSpPr/>
            <p:nvPr/>
          </p:nvSpPr>
          <p:spPr>
            <a:xfrm flipH="1">
              <a:off x="4555608" y="8904876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0FE867-D74F-F476-9CFB-EE6BDAF44A78}"/>
                </a:ext>
              </a:extLst>
            </p:cNvPr>
            <p:cNvSpPr/>
            <p:nvPr/>
          </p:nvSpPr>
          <p:spPr>
            <a:xfrm flipH="1">
              <a:off x="6268138" y="8886961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1B0194-1C3B-F8B3-7741-73E2C8687A5E}"/>
                </a:ext>
              </a:extLst>
            </p:cNvPr>
            <p:cNvSpPr txBox="1"/>
            <p:nvPr/>
          </p:nvSpPr>
          <p:spPr>
            <a:xfrm>
              <a:off x="1750704" y="9438796"/>
              <a:ext cx="1191778" cy="325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Decreased birth weight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C7A2F8-2D3D-3BD0-D745-73C4A935979A}"/>
                </a:ext>
              </a:extLst>
            </p:cNvPr>
            <p:cNvSpPr txBox="1"/>
            <p:nvPr/>
          </p:nvSpPr>
          <p:spPr>
            <a:xfrm>
              <a:off x="1775790" y="9927772"/>
              <a:ext cx="1113170" cy="462788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Shortened Anogenital</a:t>
              </a:r>
            </a:p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distance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50B120-5EB3-8503-ABE3-F55E25BB9098}"/>
                </a:ext>
              </a:extLst>
            </p:cNvPr>
            <p:cNvSpPr txBox="1"/>
            <p:nvPr/>
          </p:nvSpPr>
          <p:spPr>
            <a:xfrm>
              <a:off x="537705" y="8766853"/>
              <a:ext cx="1160753" cy="273544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defTabSz="1088449"/>
              <a:r>
                <a:rPr lang="en-US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Miscarriage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94D950-FC63-8AD9-59CC-A281939145C6}"/>
                </a:ext>
              </a:extLst>
            </p:cNvPr>
            <p:cNvSpPr txBox="1"/>
            <p:nvPr/>
          </p:nvSpPr>
          <p:spPr>
            <a:xfrm>
              <a:off x="6268138" y="9463078"/>
              <a:ext cx="1272434" cy="462788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Decreased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sperm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concentration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&amp;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 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quality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A011A5-AE1F-C040-BC9D-C34A7BD2ADA2}"/>
                </a:ext>
              </a:extLst>
            </p:cNvPr>
            <p:cNvSpPr txBox="1"/>
            <p:nvPr/>
          </p:nvSpPr>
          <p:spPr>
            <a:xfrm>
              <a:off x="4657276" y="8892452"/>
              <a:ext cx="1409450" cy="325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Insulin resistance/ Type 2 diabetes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65C0CC-8A8D-E5A7-2426-833A270BAACD}"/>
                </a:ext>
              </a:extLst>
            </p:cNvPr>
            <p:cNvSpPr/>
            <p:nvPr/>
          </p:nvSpPr>
          <p:spPr>
            <a:xfrm flipH="1">
              <a:off x="4475016" y="8464293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DD98A9-D8A1-68D6-4239-121BE1D1726C}"/>
                </a:ext>
              </a:extLst>
            </p:cNvPr>
            <p:cNvSpPr txBox="1"/>
            <p:nvPr/>
          </p:nvSpPr>
          <p:spPr>
            <a:xfrm>
              <a:off x="1630902" y="8097509"/>
              <a:ext cx="1244566" cy="46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Decreased cognitive development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83BF23-9393-CE15-A465-BA7FB3DA415D}"/>
                </a:ext>
              </a:extLst>
            </p:cNvPr>
            <p:cNvSpPr/>
            <p:nvPr/>
          </p:nvSpPr>
          <p:spPr>
            <a:xfrm flipH="1">
              <a:off x="2935625" y="8347694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E008F9F-01E5-EC60-AC3F-2E1DA90A12B6}"/>
                </a:ext>
              </a:extLst>
            </p:cNvPr>
            <p:cNvSpPr/>
            <p:nvPr/>
          </p:nvSpPr>
          <p:spPr>
            <a:xfrm flipH="1">
              <a:off x="3097490" y="9014463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8A38C0-A59D-8185-F4AF-9927E2623C8E}"/>
                </a:ext>
              </a:extLst>
            </p:cNvPr>
            <p:cNvSpPr/>
            <p:nvPr/>
          </p:nvSpPr>
          <p:spPr>
            <a:xfrm flipH="1">
              <a:off x="4719338" y="8651820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FB61F0E-A88F-9B3F-C6C4-216DB28716F5}"/>
                </a:ext>
              </a:extLst>
            </p:cNvPr>
            <p:cNvSpPr/>
            <p:nvPr/>
          </p:nvSpPr>
          <p:spPr>
            <a:xfrm flipH="1">
              <a:off x="6297400" y="8656806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E178F6-CA9D-2124-1E60-CF1FBC7E6FBF}"/>
                </a:ext>
              </a:extLst>
            </p:cNvPr>
            <p:cNvSpPr txBox="1"/>
            <p:nvPr/>
          </p:nvSpPr>
          <p:spPr>
            <a:xfrm>
              <a:off x="3364467" y="9351061"/>
              <a:ext cx="911980" cy="205676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defTabSz="1088449"/>
              <a:r>
                <a:rPr lang="en-US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 </a:t>
              </a:r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Obesity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61F6B7-889B-F393-0E0B-AD8DD2EC5427}"/>
                </a:ext>
              </a:extLst>
            </p:cNvPr>
            <p:cNvSpPr/>
            <p:nvPr/>
          </p:nvSpPr>
          <p:spPr>
            <a:xfrm flipH="1">
              <a:off x="4415778" y="8295089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3E8DAA-61F5-A96C-18C5-2315B90B1129}"/>
                </a:ext>
              </a:extLst>
            </p:cNvPr>
            <p:cNvSpPr txBox="1"/>
            <p:nvPr/>
          </p:nvSpPr>
          <p:spPr>
            <a:xfrm>
              <a:off x="4683449" y="7795798"/>
              <a:ext cx="1357105" cy="462788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Hypertension/</a:t>
              </a:r>
            </a:p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Cardiovascular </a:t>
              </a:r>
            </a:p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disease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A2A4845-BE05-9EB3-8E40-C911DC2EEBD3}"/>
                </a:ext>
              </a:extLst>
            </p:cNvPr>
            <p:cNvSpPr/>
            <p:nvPr/>
          </p:nvSpPr>
          <p:spPr>
            <a:xfrm flipH="1">
              <a:off x="4564879" y="8182850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934A3F-C63C-A114-8CAF-7152258815C6}"/>
                </a:ext>
              </a:extLst>
            </p:cNvPr>
            <p:cNvSpPr/>
            <p:nvPr/>
          </p:nvSpPr>
          <p:spPr>
            <a:xfrm flipH="1">
              <a:off x="6277538" y="8071388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43AFF7-A133-0FA2-F551-7FCB9D291EDA}"/>
                </a:ext>
              </a:extLst>
            </p:cNvPr>
            <p:cNvSpPr/>
            <p:nvPr/>
          </p:nvSpPr>
          <p:spPr>
            <a:xfrm flipH="1">
              <a:off x="6121434" y="8195986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A1BE77-EE82-7217-BDD7-AEED0B7BB144}"/>
                </a:ext>
              </a:extLst>
            </p:cNvPr>
            <p:cNvSpPr/>
            <p:nvPr/>
          </p:nvSpPr>
          <p:spPr>
            <a:xfrm flipH="1">
              <a:off x="6174761" y="8385099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1C12ED-3755-77D5-0DA8-471E554E1CF3}"/>
                </a:ext>
              </a:extLst>
            </p:cNvPr>
            <p:cNvSpPr txBox="1"/>
            <p:nvPr/>
          </p:nvSpPr>
          <p:spPr>
            <a:xfrm>
              <a:off x="4911479" y="8585848"/>
              <a:ext cx="901043" cy="188535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Obesity</a:t>
              </a:r>
            </a:p>
          </p:txBody>
        </p:sp>
        <p:cxnSp>
          <p:nvCxnSpPr>
            <p:cNvPr id="29" name="Connector: Elbow 79">
              <a:extLst>
                <a:ext uri="{FF2B5EF4-FFF2-40B4-BE49-F238E27FC236}">
                  <a16:creationId xmlns:a16="http://schemas.microsoft.com/office/drawing/2014/main" id="{83E63A04-6BEB-8F85-55D2-294092B12283}"/>
                </a:ext>
              </a:extLst>
            </p:cNvPr>
            <p:cNvCxnSpPr>
              <a:cxnSpLocks/>
              <a:stCxn id="6" idx="2"/>
              <a:endCxn id="41" idx="1"/>
            </p:cNvCxnSpPr>
            <p:nvPr/>
          </p:nvCxnSpPr>
          <p:spPr>
            <a:xfrm flipH="1">
              <a:off x="4584844" y="8958203"/>
              <a:ext cx="77417" cy="1225891"/>
            </a:xfrm>
            <a:prstGeom prst="bentConnector5">
              <a:avLst>
                <a:gd name="adj1" fmla="val -208119"/>
                <a:gd name="adj2" fmla="val 45534"/>
                <a:gd name="adj3" fmla="val 308119"/>
              </a:avLst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5627FF-ECD0-5698-EA5B-4FFF3AC989C9}"/>
                </a:ext>
              </a:extLst>
            </p:cNvPr>
            <p:cNvSpPr txBox="1"/>
            <p:nvPr/>
          </p:nvSpPr>
          <p:spPr>
            <a:xfrm>
              <a:off x="4705370" y="9367262"/>
              <a:ext cx="1256251" cy="188535"/>
            </a:xfrm>
            <a:prstGeom prst="rect">
              <a:avLst/>
            </a:prstGeom>
            <a:noFill/>
          </p:spPr>
          <p:txBody>
            <a:bodyPr wrap="square" lIns="91416" tIns="45708" rIns="91416" bIns="45708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Liver cancer</a:t>
              </a:r>
            </a:p>
          </p:txBody>
        </p:sp>
        <p:cxnSp>
          <p:nvCxnSpPr>
            <p:cNvPr id="31" name="Connector: Elbow 84">
              <a:extLst>
                <a:ext uri="{FF2B5EF4-FFF2-40B4-BE49-F238E27FC236}">
                  <a16:creationId xmlns:a16="http://schemas.microsoft.com/office/drawing/2014/main" id="{3D07B5F7-0E97-F4D9-1603-5FD7E9CC49E4}"/>
                </a:ext>
              </a:extLst>
            </p:cNvPr>
            <p:cNvCxnSpPr>
              <a:cxnSpLocks/>
              <a:stCxn id="13" idx="4"/>
              <a:endCxn id="30" idx="1"/>
            </p:cNvCxnSpPr>
            <p:nvPr/>
          </p:nvCxnSpPr>
          <p:spPr>
            <a:xfrm rot="16200000" flipH="1">
              <a:off x="4171564" y="8927724"/>
              <a:ext cx="890584" cy="177028"/>
            </a:xfrm>
            <a:prstGeom prst="bentConnector2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9749A9-C16F-FC5A-DF31-CE6A5D551655}"/>
                </a:ext>
              </a:extLst>
            </p:cNvPr>
            <p:cNvCxnSpPr/>
            <p:nvPr/>
          </p:nvCxnSpPr>
          <p:spPr>
            <a:xfrm flipH="1">
              <a:off x="4532184" y="9211236"/>
              <a:ext cx="288000" cy="0"/>
            </a:xfrm>
            <a:prstGeom prst="line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86">
              <a:extLst>
                <a:ext uri="{FF2B5EF4-FFF2-40B4-BE49-F238E27FC236}">
                  <a16:creationId xmlns:a16="http://schemas.microsoft.com/office/drawing/2014/main" id="{71899515-5B2A-D7D1-AF37-F4B677AB221D}"/>
                </a:ext>
              </a:extLst>
            </p:cNvPr>
            <p:cNvCxnSpPr>
              <a:cxnSpLocks/>
              <a:stCxn id="27" idx="4"/>
              <a:endCxn id="30" idx="3"/>
            </p:cNvCxnSpPr>
            <p:nvPr/>
          </p:nvCxnSpPr>
          <p:spPr>
            <a:xfrm rot="5400000">
              <a:off x="5609966" y="8843408"/>
              <a:ext cx="969778" cy="266466"/>
            </a:xfrm>
            <a:prstGeom prst="bentConnector2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2983966-2762-AC0D-2983-CD03D6E81A68}"/>
                </a:ext>
              </a:extLst>
            </p:cNvPr>
            <p:cNvCxnSpPr/>
            <p:nvPr/>
          </p:nvCxnSpPr>
          <p:spPr>
            <a:xfrm flipH="1">
              <a:off x="5976923" y="9217784"/>
              <a:ext cx="252000" cy="0"/>
            </a:xfrm>
            <a:prstGeom prst="line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91">
              <a:extLst>
                <a:ext uri="{FF2B5EF4-FFF2-40B4-BE49-F238E27FC236}">
                  <a16:creationId xmlns:a16="http://schemas.microsoft.com/office/drawing/2014/main" id="{41297ADE-AF35-3A11-4873-CE4FFB2819F1}"/>
                </a:ext>
              </a:extLst>
            </p:cNvPr>
            <p:cNvCxnSpPr>
              <a:cxnSpLocks/>
              <a:stCxn id="17" idx="2"/>
              <a:endCxn id="28" idx="1"/>
            </p:cNvCxnSpPr>
            <p:nvPr/>
          </p:nvCxnSpPr>
          <p:spPr>
            <a:xfrm flipV="1">
              <a:off x="4825991" y="8680116"/>
              <a:ext cx="85488" cy="25030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92">
              <a:extLst>
                <a:ext uri="{FF2B5EF4-FFF2-40B4-BE49-F238E27FC236}">
                  <a16:creationId xmlns:a16="http://schemas.microsoft.com/office/drawing/2014/main" id="{A2869E34-BCB9-7174-B240-CCEA847ACEE1}"/>
                </a:ext>
              </a:extLst>
            </p:cNvPr>
            <p:cNvCxnSpPr>
              <a:cxnSpLocks/>
              <a:stCxn id="28" idx="3"/>
              <a:endCxn id="18" idx="6"/>
            </p:cNvCxnSpPr>
            <p:nvPr/>
          </p:nvCxnSpPr>
          <p:spPr>
            <a:xfrm>
              <a:off x="5812522" y="8680116"/>
              <a:ext cx="484877" cy="30017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93">
              <a:extLst>
                <a:ext uri="{FF2B5EF4-FFF2-40B4-BE49-F238E27FC236}">
                  <a16:creationId xmlns:a16="http://schemas.microsoft.com/office/drawing/2014/main" id="{829A49D4-E14F-C5C3-EFB8-6EBA3BAD411E}"/>
                </a:ext>
              </a:extLst>
            </p:cNvPr>
            <p:cNvCxnSpPr>
              <a:cxnSpLocks/>
              <a:stCxn id="7" idx="2"/>
              <a:endCxn id="11" idx="0"/>
            </p:cNvCxnSpPr>
            <p:nvPr/>
          </p:nvCxnSpPr>
          <p:spPr>
            <a:xfrm>
              <a:off x="6374791" y="8940287"/>
              <a:ext cx="529564" cy="522791"/>
            </a:xfrm>
            <a:prstGeom prst="bentConnector2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94">
              <a:extLst>
                <a:ext uri="{FF2B5EF4-FFF2-40B4-BE49-F238E27FC236}">
                  <a16:creationId xmlns:a16="http://schemas.microsoft.com/office/drawing/2014/main" id="{0203DDC3-D190-E592-2AD4-F4203A7E3851}"/>
                </a:ext>
              </a:extLst>
            </p:cNvPr>
            <p:cNvCxnSpPr>
              <a:cxnSpLocks/>
              <a:stCxn id="20" idx="2"/>
              <a:endCxn id="26" idx="1"/>
            </p:cNvCxnSpPr>
            <p:nvPr/>
          </p:nvCxnSpPr>
          <p:spPr>
            <a:xfrm flipV="1">
              <a:off x="4522431" y="7626974"/>
              <a:ext cx="317178" cy="721442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96">
              <a:extLst>
                <a:ext uri="{FF2B5EF4-FFF2-40B4-BE49-F238E27FC236}">
                  <a16:creationId xmlns:a16="http://schemas.microsoft.com/office/drawing/2014/main" id="{C24B0BFD-9D07-5465-27E7-B91199B1BBAC}"/>
                </a:ext>
              </a:extLst>
            </p:cNvPr>
            <p:cNvCxnSpPr>
              <a:cxnSpLocks/>
              <a:stCxn id="26" idx="3"/>
              <a:endCxn id="24" idx="6"/>
            </p:cNvCxnSpPr>
            <p:nvPr/>
          </p:nvCxnSpPr>
          <p:spPr>
            <a:xfrm>
              <a:off x="5884394" y="7626974"/>
              <a:ext cx="237040" cy="622339"/>
            </a:xfrm>
            <a:prstGeom prst="bentConnector3">
              <a:avLst/>
            </a:prstGeom>
            <a:ln w="6350"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F041E3-D32D-A060-4015-C65006EB5597}"/>
                </a:ext>
              </a:extLst>
            </p:cNvPr>
            <p:cNvSpPr txBox="1"/>
            <p:nvPr/>
          </p:nvSpPr>
          <p:spPr>
            <a:xfrm>
              <a:off x="4584844" y="10021262"/>
              <a:ext cx="1526567" cy="325662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Polycystic ovary syndrome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32146B-794D-5191-F558-B44955463E4A}"/>
                </a:ext>
              </a:extLst>
            </p:cNvPr>
            <p:cNvSpPr txBox="1"/>
            <p:nvPr/>
          </p:nvSpPr>
          <p:spPr>
            <a:xfrm>
              <a:off x="3292852" y="9713652"/>
              <a:ext cx="1011736" cy="462788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Changed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pubertal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timing</a:t>
              </a:r>
            </a:p>
          </p:txBody>
        </p:sp>
        <p:pic>
          <p:nvPicPr>
            <p:cNvPr id="43" name="Picture 42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DE5B84A0-818B-88DD-581D-24A55A832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291" b="9906"/>
            <a:stretch/>
          </p:blipFill>
          <p:spPr>
            <a:xfrm flipH="1">
              <a:off x="1173922" y="8926546"/>
              <a:ext cx="796631" cy="138253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68DFFB-9C99-EA91-C6E6-CB76B7738EA7}"/>
                </a:ext>
              </a:extLst>
            </p:cNvPr>
            <p:cNvSpPr/>
            <p:nvPr/>
          </p:nvSpPr>
          <p:spPr>
            <a:xfrm flipH="1">
              <a:off x="1428916" y="9586707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18283A4-47CC-5EE7-8CB0-178D39C98DC2}"/>
                </a:ext>
              </a:extLst>
            </p:cNvPr>
            <p:cNvSpPr/>
            <p:nvPr/>
          </p:nvSpPr>
          <p:spPr>
            <a:xfrm flipH="1">
              <a:off x="1429541" y="9843591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8CA2C86-86EA-E6E6-C87C-17B76D70DAA1}"/>
                </a:ext>
              </a:extLst>
            </p:cNvPr>
            <p:cNvSpPr/>
            <p:nvPr/>
          </p:nvSpPr>
          <p:spPr>
            <a:xfrm flipH="1">
              <a:off x="3050554" y="9325757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D6910F-B836-C1C8-32FB-6E8C4259CCE1}"/>
                </a:ext>
              </a:extLst>
            </p:cNvPr>
            <p:cNvSpPr txBox="1"/>
            <p:nvPr/>
          </p:nvSpPr>
          <p:spPr>
            <a:xfrm>
              <a:off x="4598648" y="9709491"/>
              <a:ext cx="1487011" cy="188535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Endometriosis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CF1D5F-8152-94DB-FFE8-3FD6CAD669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2702" y="9914208"/>
              <a:ext cx="198000" cy="459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A2E5479-DDDB-269D-4B0B-6852B80B3B4F}"/>
                </a:ext>
              </a:extLst>
            </p:cNvPr>
            <p:cNvSpPr txBox="1"/>
            <p:nvPr/>
          </p:nvSpPr>
          <p:spPr>
            <a:xfrm>
              <a:off x="3264959" y="8001287"/>
              <a:ext cx="973282" cy="462788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latin typeface="Minderoo-Regular"/>
                </a:rPr>
                <a:t>Altered</a:t>
              </a:r>
              <a:r>
                <a:rPr lang="en-US" sz="1600" b="1" dirty="0">
                  <a:solidFill>
                    <a:srgbClr val="FF0000"/>
                  </a:solidFill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latin typeface="Minderoo-Regular"/>
                </a:rPr>
                <a:t>t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hyroid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function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D92CA0-D123-FCF9-189F-05C47B796BD5}"/>
                </a:ext>
              </a:extLst>
            </p:cNvPr>
            <p:cNvSpPr txBox="1"/>
            <p:nvPr/>
          </p:nvSpPr>
          <p:spPr>
            <a:xfrm>
              <a:off x="1671022" y="8719125"/>
              <a:ext cx="1165180" cy="46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latin typeface="Minderoo-Regular"/>
                </a:rPr>
                <a:t>Impaired f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Minderoo-Regular"/>
                </a:rPr>
                <a:t>ine motor development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18F1F8-414B-D9AB-1117-22E1B7CC7507}"/>
                </a:ext>
              </a:extLst>
            </p:cNvPr>
            <p:cNvSpPr txBox="1"/>
            <p:nvPr/>
          </p:nvSpPr>
          <p:spPr>
            <a:xfrm>
              <a:off x="3158647" y="8916665"/>
              <a:ext cx="1333233" cy="188535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Hypertension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197B4A0-4FA5-8341-35ED-301B655D03CA}"/>
                </a:ext>
              </a:extLst>
            </p:cNvPr>
            <p:cNvSpPr/>
            <p:nvPr/>
          </p:nvSpPr>
          <p:spPr>
            <a:xfrm flipH="1">
              <a:off x="3041456" y="8840790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D86F87-E195-25BA-93A0-8B8C39486692}"/>
                </a:ext>
              </a:extLst>
            </p:cNvPr>
            <p:cNvSpPr txBox="1"/>
            <p:nvPr/>
          </p:nvSpPr>
          <p:spPr>
            <a:xfrm>
              <a:off x="4772665" y="8313908"/>
              <a:ext cx="1112683" cy="188535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 defTabSz="1088449"/>
              <a:r>
                <a:rPr lang="en-US" sz="1600" b="1" dirty="0">
                  <a:solidFill>
                    <a:schemeClr val="accent2"/>
                  </a:solidFill>
                  <a:latin typeface="Minderoo-Regular"/>
                </a:rPr>
                <a:t>Breast</a:t>
              </a:r>
              <a:r>
                <a:rPr lang="en-US" sz="1600" b="1" dirty="0">
                  <a:solidFill>
                    <a:srgbClr val="FF0000"/>
                  </a:solidFill>
                  <a:latin typeface="Minderoo-Regular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latin typeface="Minderoo-Regular"/>
                </a:rPr>
                <a:t>cancer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BD1BC1-40D9-85A0-78D9-1B02CB6B6F43}"/>
                </a:ext>
              </a:extLst>
            </p:cNvPr>
            <p:cNvSpPr/>
            <p:nvPr/>
          </p:nvSpPr>
          <p:spPr>
            <a:xfrm flipH="1">
              <a:off x="6191223" y="7862440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E66514B-5D4E-2B6D-2CC2-95B6C33DD986}"/>
                </a:ext>
              </a:extLst>
            </p:cNvPr>
            <p:cNvSpPr/>
            <p:nvPr/>
          </p:nvSpPr>
          <p:spPr>
            <a:xfrm flipH="1">
              <a:off x="4527395" y="7981967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cxnSp>
          <p:nvCxnSpPr>
            <p:cNvPr id="65" name="Connector: Elbow 127">
              <a:extLst>
                <a:ext uri="{FF2B5EF4-FFF2-40B4-BE49-F238E27FC236}">
                  <a16:creationId xmlns:a16="http://schemas.microsoft.com/office/drawing/2014/main" id="{2CEA3C0E-6131-6F75-C4B0-88BDA010E424}"/>
                </a:ext>
              </a:extLst>
            </p:cNvPr>
            <p:cNvCxnSpPr>
              <a:cxnSpLocks/>
              <a:stCxn id="62" idx="6"/>
              <a:endCxn id="49" idx="3"/>
            </p:cNvCxnSpPr>
            <p:nvPr/>
          </p:nvCxnSpPr>
          <p:spPr>
            <a:xfrm rot="10800000">
              <a:off x="5905268" y="7444542"/>
              <a:ext cx="285956" cy="47122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009B67-6D46-D6D6-3E3E-EE1E33F21733}"/>
                </a:ext>
              </a:extLst>
            </p:cNvPr>
            <p:cNvSpPr/>
            <p:nvPr/>
          </p:nvSpPr>
          <p:spPr>
            <a:xfrm flipH="1">
              <a:off x="4681320" y="8275477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cxnSp>
          <p:nvCxnSpPr>
            <p:cNvPr id="67" name="Connector: Elbow 129">
              <a:extLst>
                <a:ext uri="{FF2B5EF4-FFF2-40B4-BE49-F238E27FC236}">
                  <a16:creationId xmlns:a16="http://schemas.microsoft.com/office/drawing/2014/main" id="{D63C0838-91AF-6EE0-6AF5-2918DA2DBAD8}"/>
                </a:ext>
              </a:extLst>
            </p:cNvPr>
            <p:cNvCxnSpPr>
              <a:cxnSpLocks/>
              <a:stCxn id="22" idx="2"/>
              <a:endCxn id="21" idx="1"/>
            </p:cNvCxnSpPr>
            <p:nvPr/>
          </p:nvCxnSpPr>
          <p:spPr>
            <a:xfrm flipV="1">
              <a:off x="4671532" y="8137741"/>
              <a:ext cx="11918" cy="9843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6C84C9F-0F5E-C174-7E06-0BD98B032259}"/>
                </a:ext>
              </a:extLst>
            </p:cNvPr>
            <p:cNvCxnSpPr>
              <a:cxnSpLocks/>
              <a:stCxn id="66" idx="2"/>
              <a:endCxn id="57" idx="1"/>
            </p:cNvCxnSpPr>
            <p:nvPr/>
          </p:nvCxnSpPr>
          <p:spPr>
            <a:xfrm>
              <a:off x="4787973" y="8328804"/>
              <a:ext cx="174108" cy="148119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or: Elbow 131">
              <a:extLst>
                <a:ext uri="{FF2B5EF4-FFF2-40B4-BE49-F238E27FC236}">
                  <a16:creationId xmlns:a16="http://schemas.microsoft.com/office/drawing/2014/main" id="{5657F812-1705-B2EC-A666-1C4CBCB8B03B}"/>
                </a:ext>
              </a:extLst>
            </p:cNvPr>
            <p:cNvCxnSpPr>
              <a:cxnSpLocks/>
              <a:stCxn id="23" idx="6"/>
              <a:endCxn id="21" idx="3"/>
            </p:cNvCxnSpPr>
            <p:nvPr/>
          </p:nvCxnSpPr>
          <p:spPr>
            <a:xfrm rot="10800000" flipV="1">
              <a:off x="6040555" y="8124714"/>
              <a:ext cx="236984" cy="1302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3B01ABE-26CC-8B31-529E-FCABE2885BAB}"/>
                </a:ext>
              </a:extLst>
            </p:cNvPr>
            <p:cNvSpPr/>
            <p:nvPr/>
          </p:nvSpPr>
          <p:spPr>
            <a:xfrm flipH="1">
              <a:off x="2985260" y="8642561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116E9F-B129-9A03-6EBE-D75831D48E8E}"/>
                </a:ext>
              </a:extLst>
            </p:cNvPr>
            <p:cNvSpPr/>
            <p:nvPr/>
          </p:nvSpPr>
          <p:spPr>
            <a:xfrm flipH="1">
              <a:off x="3110665" y="8467731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C82D0F7-8738-6F87-9450-CCC3FD8F03D0}"/>
                </a:ext>
              </a:extLst>
            </p:cNvPr>
            <p:cNvSpPr/>
            <p:nvPr/>
          </p:nvSpPr>
          <p:spPr>
            <a:xfrm flipH="1">
              <a:off x="2951959" y="8752586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cxnSp>
          <p:nvCxnSpPr>
            <p:cNvPr id="74" name="Connector: Elbow 136">
              <a:extLst>
                <a:ext uri="{FF2B5EF4-FFF2-40B4-BE49-F238E27FC236}">
                  <a16:creationId xmlns:a16="http://schemas.microsoft.com/office/drawing/2014/main" id="{8C422FE8-1428-CA7F-DB13-48B79F395AC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49962" y="7667431"/>
              <a:ext cx="340692" cy="750627"/>
            </a:xfrm>
            <a:prstGeom prst="bentConnector3">
              <a:avLst>
                <a:gd name="adj1" fmla="val 13655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Elbow 137">
              <a:extLst>
                <a:ext uri="{FF2B5EF4-FFF2-40B4-BE49-F238E27FC236}">
                  <a16:creationId xmlns:a16="http://schemas.microsoft.com/office/drawing/2014/main" id="{6E61F174-F3ED-FB61-6C71-52AE223AB5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47737" y="8669407"/>
              <a:ext cx="580257" cy="43485"/>
            </a:xfrm>
            <a:prstGeom prst="bentConnector2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425B1C-F84D-73C3-FB4A-F3DF751B10E5}"/>
                </a:ext>
              </a:extLst>
            </p:cNvPr>
            <p:cNvCxnSpPr>
              <a:cxnSpLocks/>
            </p:cNvCxnSpPr>
            <p:nvPr/>
          </p:nvCxnSpPr>
          <p:spPr>
            <a:xfrm>
              <a:off x="2699557" y="8031689"/>
              <a:ext cx="191785" cy="0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9980B2B-3FCA-3C82-4015-79241B50AE47}"/>
                </a:ext>
              </a:extLst>
            </p:cNvPr>
            <p:cNvCxnSpPr/>
            <p:nvPr/>
          </p:nvCxnSpPr>
          <p:spPr>
            <a:xfrm>
              <a:off x="2791470" y="8500264"/>
              <a:ext cx="100043" cy="0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or: Elbow 140">
              <a:extLst>
                <a:ext uri="{FF2B5EF4-FFF2-40B4-BE49-F238E27FC236}">
                  <a16:creationId xmlns:a16="http://schemas.microsoft.com/office/drawing/2014/main" id="{59D10066-5380-9568-A88C-FAF4BB9DB5E3}"/>
                </a:ext>
              </a:extLst>
            </p:cNvPr>
            <p:cNvCxnSpPr>
              <a:cxnSpLocks/>
              <a:stCxn id="71" idx="2"/>
              <a:endCxn id="54" idx="1"/>
            </p:cNvCxnSpPr>
            <p:nvPr/>
          </p:nvCxnSpPr>
          <p:spPr>
            <a:xfrm flipV="1">
              <a:off x="3217318" y="8100163"/>
              <a:ext cx="150267" cy="42089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or: Elbow 141">
              <a:extLst>
                <a:ext uri="{FF2B5EF4-FFF2-40B4-BE49-F238E27FC236}">
                  <a16:creationId xmlns:a16="http://schemas.microsoft.com/office/drawing/2014/main" id="{1D50DD39-93BF-E0AC-31D9-36677D7B413F}"/>
                </a:ext>
              </a:extLst>
            </p:cNvPr>
            <p:cNvCxnSpPr>
              <a:cxnSpLocks/>
              <a:stCxn id="70" idx="2"/>
              <a:endCxn id="50" idx="1"/>
            </p:cNvCxnSpPr>
            <p:nvPr/>
          </p:nvCxnSpPr>
          <p:spPr>
            <a:xfrm flipV="1">
              <a:off x="3091913" y="8232681"/>
              <a:ext cx="173046" cy="46320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or: Elbow 142">
              <a:extLst>
                <a:ext uri="{FF2B5EF4-FFF2-40B4-BE49-F238E27FC236}">
                  <a16:creationId xmlns:a16="http://schemas.microsoft.com/office/drawing/2014/main" id="{726A5BE5-3E72-D3C7-24D8-AF212058EFDE}"/>
                </a:ext>
              </a:extLst>
            </p:cNvPr>
            <p:cNvCxnSpPr>
              <a:cxnSpLocks/>
              <a:stCxn id="72" idx="2"/>
              <a:endCxn id="55" idx="1"/>
            </p:cNvCxnSpPr>
            <p:nvPr/>
          </p:nvCxnSpPr>
          <p:spPr>
            <a:xfrm>
              <a:off x="3058612" y="8805913"/>
              <a:ext cx="353829" cy="16445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or: Elbow 143">
              <a:extLst>
                <a:ext uri="{FF2B5EF4-FFF2-40B4-BE49-F238E27FC236}">
                  <a16:creationId xmlns:a16="http://schemas.microsoft.com/office/drawing/2014/main" id="{F80C0C19-3C21-4519-926E-3BA8BBB3118F}"/>
                </a:ext>
              </a:extLst>
            </p:cNvPr>
            <p:cNvCxnSpPr>
              <a:cxnSpLocks/>
              <a:stCxn id="53" idx="2"/>
              <a:endCxn id="52" idx="1"/>
            </p:cNvCxnSpPr>
            <p:nvPr/>
          </p:nvCxnSpPr>
          <p:spPr>
            <a:xfrm>
              <a:off x="3148109" y="8894117"/>
              <a:ext cx="10538" cy="11681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or: Elbow 144">
              <a:extLst>
                <a:ext uri="{FF2B5EF4-FFF2-40B4-BE49-F238E27FC236}">
                  <a16:creationId xmlns:a16="http://schemas.microsoft.com/office/drawing/2014/main" id="{94A5B69F-0CA7-F45F-82FB-743F020DEBC7}"/>
                </a:ext>
              </a:extLst>
            </p:cNvPr>
            <p:cNvCxnSpPr>
              <a:cxnSpLocks/>
              <a:stCxn id="16" idx="2"/>
              <a:endCxn id="19" idx="1"/>
            </p:cNvCxnSpPr>
            <p:nvPr/>
          </p:nvCxnSpPr>
          <p:spPr>
            <a:xfrm>
              <a:off x="3204143" y="9067790"/>
              <a:ext cx="160324" cy="38611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or: Elbow 145">
              <a:extLst>
                <a:ext uri="{FF2B5EF4-FFF2-40B4-BE49-F238E27FC236}">
                  <a16:creationId xmlns:a16="http://schemas.microsoft.com/office/drawing/2014/main" id="{A49C038A-56D3-4146-10B5-8FC0DD569BDF}"/>
                </a:ext>
              </a:extLst>
            </p:cNvPr>
            <p:cNvCxnSpPr>
              <a:stCxn id="46" idx="2"/>
              <a:endCxn id="42" idx="1"/>
            </p:cNvCxnSpPr>
            <p:nvPr/>
          </p:nvCxnSpPr>
          <p:spPr>
            <a:xfrm>
              <a:off x="3157207" y="9379084"/>
              <a:ext cx="135645" cy="67651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F32860B-C290-BB60-ADA0-C365EFDB0819}"/>
                </a:ext>
              </a:extLst>
            </p:cNvPr>
            <p:cNvSpPr/>
            <p:nvPr/>
          </p:nvSpPr>
          <p:spPr>
            <a:xfrm flipH="1">
              <a:off x="1399112" y="9008442"/>
              <a:ext cx="106653" cy="106653"/>
            </a:xfrm>
            <a:prstGeom prst="ellipse">
              <a:avLst/>
            </a:prstGeom>
            <a:solidFill>
              <a:srgbClr val="626262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49"/>
              <a:endParaRPr lang="en-AU" sz="1400">
                <a:solidFill>
                  <a:srgbClr val="FFFFFF"/>
                </a:solidFill>
                <a:latin typeface="Minderoo-Regular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9DA627B-F4DE-0AFE-01A1-0AD1A7030699}"/>
                </a:ext>
              </a:extLst>
            </p:cNvPr>
            <p:cNvCxnSpPr>
              <a:cxnSpLocks/>
              <a:stCxn id="84" idx="0"/>
              <a:endCxn id="10" idx="2"/>
            </p:cNvCxnSpPr>
            <p:nvPr/>
          </p:nvCxnSpPr>
          <p:spPr>
            <a:xfrm flipH="1" flipV="1">
              <a:off x="1193509" y="8988687"/>
              <a:ext cx="258930" cy="19755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F62433B-B228-DD02-1847-9AFC458B433A}"/>
                </a:ext>
              </a:extLst>
            </p:cNvPr>
            <p:cNvCxnSpPr>
              <a:stCxn id="44" idx="2"/>
            </p:cNvCxnSpPr>
            <p:nvPr/>
          </p:nvCxnSpPr>
          <p:spPr>
            <a:xfrm flipV="1">
              <a:off x="1535569" y="9640033"/>
              <a:ext cx="108000" cy="1"/>
            </a:xfrm>
            <a:prstGeom prst="line">
              <a:avLst/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or: Elbow 149">
              <a:extLst>
                <a:ext uri="{FF2B5EF4-FFF2-40B4-BE49-F238E27FC236}">
                  <a16:creationId xmlns:a16="http://schemas.microsoft.com/office/drawing/2014/main" id="{C88F1CF0-55E2-EFB1-6FAB-A64335802B6C}"/>
                </a:ext>
              </a:extLst>
            </p:cNvPr>
            <p:cNvCxnSpPr>
              <a:cxnSpLocks/>
              <a:stCxn id="45" idx="2"/>
              <a:endCxn id="9" idx="1"/>
            </p:cNvCxnSpPr>
            <p:nvPr/>
          </p:nvCxnSpPr>
          <p:spPr>
            <a:xfrm>
              <a:off x="1536194" y="9896918"/>
              <a:ext cx="239596" cy="2702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6262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AC630F2-5A16-3F49-1431-1DBC120F32CA}"/>
                </a:ext>
              </a:extLst>
            </p:cNvPr>
            <p:cNvSpPr txBox="1"/>
            <p:nvPr/>
          </p:nvSpPr>
          <p:spPr>
            <a:xfrm>
              <a:off x="1792247" y="7793093"/>
              <a:ext cx="945186" cy="273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49"/>
              <a:r>
                <a:rPr lang="en-US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nderoo-Regular"/>
                </a:rPr>
                <a:t>IQ loss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1E7A9680-B824-34CD-49D4-46688CC0BAC3}"/>
              </a:ext>
            </a:extLst>
          </p:cNvPr>
          <p:cNvSpPr/>
          <p:nvPr/>
        </p:nvSpPr>
        <p:spPr>
          <a:xfrm>
            <a:off x="461662" y="1663866"/>
            <a:ext cx="2509467" cy="1812180"/>
          </a:xfrm>
          <a:prstGeom prst="rect">
            <a:avLst/>
          </a:prstGeom>
          <a:solidFill>
            <a:srgbClr val="8FC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F33227-7111-4675-95BA-D7E86622EF04}"/>
              </a:ext>
            </a:extLst>
          </p:cNvPr>
          <p:cNvSpPr txBox="1"/>
          <p:nvPr/>
        </p:nvSpPr>
        <p:spPr>
          <a:xfrm>
            <a:off x="501605" y="1663865"/>
            <a:ext cx="3338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>
                <a:latin typeface="Founders Grotesk Regular" panose="020B0503030202060203" pitchFamily="34" charset="0"/>
              </a:rPr>
              <a:t>Plastic chemicals: </a:t>
            </a:r>
          </a:p>
          <a:p>
            <a:pPr algn="l"/>
            <a:r>
              <a:rPr lang="en-US" b="1" dirty="0">
                <a:latin typeface="Founders Grotesk Regular" panose="020B0503030202060203" pitchFamily="34" charset="0"/>
              </a:rPr>
              <a:t>Bisphenol-A</a:t>
            </a:r>
          </a:p>
          <a:p>
            <a:pPr algn="l"/>
            <a:r>
              <a:rPr lang="en-US" b="1" dirty="0">
                <a:latin typeface="Founders Grotesk Regular" panose="020B0503030202060203" pitchFamily="34" charset="0"/>
              </a:rPr>
              <a:t>Phthalates </a:t>
            </a:r>
          </a:p>
          <a:p>
            <a:pPr algn="l"/>
            <a:r>
              <a:rPr lang="en-US" b="1" dirty="0">
                <a:latin typeface="Founders Grotesk Regular" panose="020B0503030202060203" pitchFamily="34" charset="0"/>
              </a:rPr>
              <a:t>Flame retardants</a:t>
            </a:r>
          </a:p>
          <a:p>
            <a:pPr algn="l"/>
            <a:r>
              <a:rPr lang="en-US" b="1" dirty="0">
                <a:latin typeface="Founders Grotesk Regular" panose="020B0503030202060203" pitchFamily="34" charset="0"/>
              </a:rPr>
              <a:t>PFAS</a:t>
            </a:r>
          </a:p>
          <a:p>
            <a:pPr algn="l"/>
            <a:r>
              <a:rPr lang="en-US" b="1" dirty="0">
                <a:latin typeface="Founders Grotesk Regular" panose="020B0503030202060203" pitchFamily="34" charset="0"/>
              </a:rPr>
              <a:t>Micro- &amp; </a:t>
            </a:r>
            <a:r>
              <a:rPr lang="en-US" b="1" dirty="0" err="1">
                <a:latin typeface="Founders Grotesk Regular" panose="020B0503030202060203" pitchFamily="34" charset="0"/>
              </a:rPr>
              <a:t>nanoplastics</a:t>
            </a:r>
            <a:r>
              <a:rPr lang="en-US" dirty="0">
                <a:latin typeface="Founders Grotesk Regular" panose="020B0503030202060203" pitchFamily="34" charset="0"/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02F42E-4BD8-4FC3-9B19-F30C93D30A85}"/>
              </a:ext>
            </a:extLst>
          </p:cNvPr>
          <p:cNvSpPr txBox="1"/>
          <p:nvPr/>
        </p:nvSpPr>
        <p:spPr>
          <a:xfrm>
            <a:off x="404582" y="940397"/>
            <a:ext cx="427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ounders Grotesk Regular" panose="020B0503030202060203" pitchFamily="34" charset="77"/>
              </a:rPr>
              <a:t>EVERYDAY EXPOSURE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CD88019-63ED-3821-C535-2CD5D4AE5A9A}"/>
              </a:ext>
            </a:extLst>
          </p:cNvPr>
          <p:cNvSpPr txBox="1"/>
          <p:nvPr/>
        </p:nvSpPr>
        <p:spPr>
          <a:xfrm>
            <a:off x="419450" y="227048"/>
            <a:ext cx="487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unders Grotesk X-Cond Bold" panose="020B0803030202060203" pitchFamily="34" charset="77"/>
              </a:rPr>
              <a:t>HEALTH  IMPACTS</a:t>
            </a:r>
          </a:p>
        </p:txBody>
      </p:sp>
    </p:spTree>
    <p:extLst>
      <p:ext uri="{BB962C8B-B14F-4D97-AF65-F5344CB8AC3E}">
        <p14:creationId xmlns:p14="http://schemas.microsoft.com/office/powerpoint/2010/main" val="226318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1A5BEF8-8863-4F84-9EC1-1B4CD4E18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1672"/>
            <a:ext cx="12192000" cy="1163048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600" u="sng" dirty="0">
                <a:solidFill>
                  <a:srgbClr val="FFFF00"/>
                </a:solidFill>
              </a:rPr>
            </a:b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INFANTS IN THE WOMB AND YOUNG CHILDREN ARE</a:t>
            </a:r>
            <a:b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EXQUISITELY VULNERABLE TO PLASTIC CHEMICALS</a:t>
            </a:r>
            <a:endParaRPr lang="en-US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F96737C-0B11-4844-9610-19B20557D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1172" y="1904997"/>
            <a:ext cx="8297922" cy="507387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Toxic chemicals in plastic can cause damage to infants and children at even the lowest levels detectable – levels far below those that harm adults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Prenatal exposure in the womb during pregnancy is especially dangerous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chemicals can cause brain damage, birth defects and cancer. 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brain damage caused by plastic chemicals can result in autism, ADHD and decreased intelligence (IQ loss)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no safe exposure “thresholds” in prenatal life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effects can last lifelong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sz="31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prevention is the only effective  treatment</a:t>
            </a:r>
          </a:p>
          <a:p>
            <a:pPr>
              <a:buFontTx/>
              <a:buNone/>
            </a:pPr>
            <a:endParaRPr lang="en-US" altLang="en-US" sz="2400" dirty="0"/>
          </a:p>
        </p:txBody>
      </p:sp>
      <p:pic>
        <p:nvPicPr>
          <p:cNvPr id="36869" name="Picture 21">
            <a:extLst>
              <a:ext uri="{FF2B5EF4-FFF2-40B4-BE49-F238E27FC236}">
                <a16:creationId xmlns:a16="http://schemas.microsoft.com/office/drawing/2014/main" id="{39F3F382-FE1B-4FF9-9BAA-622580BD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52" y="2343373"/>
            <a:ext cx="2389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3243-F81B-68F6-3AC3-967A90C8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283F2-65F0-4CAF-90B5-46651736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D8DAD-71F6-78FC-38A5-2AE3B1F0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3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395B-DD99-D5CF-1B02-55BF4992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9AF77-CF31-2312-7D73-2AF9FA9B4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0592C-605B-D27C-DA9B-21449E1F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" y="99"/>
            <a:ext cx="12191647" cy="68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3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Slide78.png" descr="Slide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" y="99"/>
            <a:ext cx="12191647" cy="685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lide81.png" descr="Slide81.png">
            <a:extLst>
              <a:ext uri="{FF2B5EF4-FFF2-40B4-BE49-F238E27FC236}">
                <a16:creationId xmlns:a16="http://schemas.microsoft.com/office/drawing/2014/main" id="{468DDB34-D94C-016E-EBE6-FF68FE0F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"/>
            <a:ext cx="12188826" cy="68562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453940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7" y="13834"/>
            <a:ext cx="12259377" cy="68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TIME HAS COME 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MUST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ACT</a:t>
            </a:r>
            <a:b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9682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There is much about plastic and its hazards that we still do not know, and more research is needed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But we now know very clearly that plastics’ harms to human health and the global environment are extremely  serious.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And we know that in the absence of urgent intervention these harms will get much worse.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We cannot use lack of complete knowledge about plastics’ harms as an excuse for inaction</a:t>
            </a:r>
            <a:r>
              <a:rPr lang="en-US" sz="3200" dirty="0">
                <a:solidFill>
                  <a:srgbClr val="FFFF00"/>
                </a:solidFill>
                <a:sym typeface="Helvetica Neue Medium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C5FF3-5B78-D2F1-3B36-82A7C469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92" y="334271"/>
            <a:ext cx="10957121" cy="616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EDE6B-F0F4-49F6-864B-FDA2102C62CA}"/>
              </a:ext>
            </a:extLst>
          </p:cNvPr>
          <p:cNvSpPr txBox="1"/>
          <p:nvPr/>
        </p:nvSpPr>
        <p:spPr>
          <a:xfrm>
            <a:off x="6180088" y="6387099"/>
            <a:ext cx="248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doi</a:t>
            </a:r>
            <a:r>
              <a:rPr lang="en-US" b="1" dirty="0"/>
              <a:t>: 10.5334/aogh.4056</a:t>
            </a:r>
          </a:p>
        </p:txBody>
      </p:sp>
    </p:spTree>
    <p:extLst>
      <p:ext uri="{BB962C8B-B14F-4D97-AF65-F5344CB8AC3E}">
        <p14:creationId xmlns:p14="http://schemas.microsoft.com/office/powerpoint/2010/main" val="404835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COMMISSION KEY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235"/>
            <a:ext cx="10515600" cy="47647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strongest recommendation is that the world’s nations must urgently develop and implement a strong, comprehensive, and legally binding </a:t>
            </a:r>
            <a:r>
              <a:rPr lang="en-US" sz="31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Plastics Treaty</a:t>
            </a: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pursuant to the resolution of the 2022 United Nations Environment Assembly (UNEA)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Founders Grotesk Regular" panose="020B0503030202060203" pitchFamily="34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COMMISSION KEY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9254"/>
            <a:ext cx="10515600" cy="476474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of human health, end especially the health of vulnerable and at-risk populations, must be an over-arching goal of the Global Plastic Treaty. </a:t>
            </a:r>
            <a:r>
              <a:rPr lang="en-US" sz="31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is not just an environmental problem.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A </a:t>
            </a:r>
            <a:r>
              <a:rPr lang="en-US" sz="3100" b="1" u="sng" dirty="0">
                <a:solidFill>
                  <a:schemeClr val="bg1"/>
                </a:solidFill>
                <a:cs typeface="Calibri" panose="020F0502020204030204" pitchFamily="34" charset="0"/>
              </a:rPr>
              <a:t>global cap on plastic production 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needs to be a key component of the Global Plastic Treaty. </a:t>
            </a:r>
            <a:r>
              <a:rPr lang="en-US" sz="3100" dirty="0">
                <a:solidFill>
                  <a:schemeClr val="bg1"/>
                </a:solidFill>
              </a:rPr>
              <a:t>The great power of a global cap is that it will reduce the volume of plastics and plastic waste at its root source. 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Implementation of this cap needs to be guided by targets and timetables and supported by national commitments.</a:t>
            </a:r>
          </a:p>
          <a:p>
            <a:endParaRPr lang="en-US" dirty="0">
              <a:latin typeface="Founders Grotesk Regular" panose="020B0503030202060203" pitchFamily="34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0" y="1357280"/>
            <a:ext cx="11574965" cy="48205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Treaty needs to ban or severely restrict manufacture of unnecessary, single-use plastics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Treaty needs to include plastic-associated chemicals and all plastic additives – not only polymers. Set health-protective standards. Require pre-market testing. Reduce chemical complexity. Increase transparency.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 The Treaty needs to mandate Extended Producer Responsibility (EPR) for all plastic products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Treaty needs to explore listing some plastic polymers and plastic-associated chemicals as POPs under the Stockholm Convention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Treaty needs to address the disproportionate impacts of plastics on vulnerable and at-risk populations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Treaty needs to strengthen restrictions on transnational export of plastic waste through interface with the Basel and London Conventions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Treaty implementation will require establishment of a Permanent Science Policy Advisory Body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591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COMMISSION SPECIFIC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2077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tic-chain-slide-s1-v1-part1.png" descr="plastic-chain-slide-s1-v1-part1.png">
            <a:extLst>
              <a:ext uri="{FF2B5EF4-FFF2-40B4-BE49-F238E27FC236}">
                <a16:creationId xmlns:a16="http://schemas.microsoft.com/office/drawing/2014/main" id="{C0A0FF82-E221-A136-D43C-82DD7E08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9C10A2-DFDD-7012-7A5D-048CD9E4C6FD}"/>
              </a:ext>
            </a:extLst>
          </p:cNvPr>
          <p:cNvSpPr/>
          <p:nvPr/>
        </p:nvSpPr>
        <p:spPr>
          <a:xfrm>
            <a:off x="268224" y="245887"/>
            <a:ext cx="2582553" cy="3029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15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62F8C-87B6-5CB8-2828-F22B818C159B}"/>
              </a:ext>
            </a:extLst>
          </p:cNvPr>
          <p:cNvSpPr/>
          <p:nvPr/>
        </p:nvSpPr>
        <p:spPr>
          <a:xfrm>
            <a:off x="344424" y="322087"/>
            <a:ext cx="2582553" cy="3029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15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F9799A89-F011-C22D-955C-BCFA461892A3}"/>
              </a:ext>
            </a:extLst>
          </p:cNvPr>
          <p:cNvSpPr/>
          <p:nvPr/>
        </p:nvSpPr>
        <p:spPr>
          <a:xfrm>
            <a:off x="467725" y="1677119"/>
            <a:ext cx="3771900" cy="4809039"/>
          </a:xfrm>
          <a:prstGeom prst="snip2SameRect">
            <a:avLst/>
          </a:prstGeom>
          <a:gradFill>
            <a:gsLst>
              <a:gs pos="0">
                <a:srgbClr val="CF75FF"/>
              </a:gs>
              <a:gs pos="74000">
                <a:srgbClr val="82B54E"/>
              </a:gs>
              <a:gs pos="83000">
                <a:srgbClr val="7DB149"/>
              </a:gs>
              <a:gs pos="100000">
                <a:srgbClr val="7DB149"/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dirty="0">
                <a:latin typeface="Founders Grotesk Regular" panose="020B0503030202060203" pitchFamily="34" charset="0"/>
              </a:rPr>
              <a:t>We can fix the plastics’ crisis.</a:t>
            </a:r>
          </a:p>
          <a:p>
            <a:r>
              <a:rPr lang="en-US" dirty="0">
                <a:latin typeface="Founders Grotesk Regular" panose="020B0503030202060203" pitchFamily="34" charset="0"/>
              </a:rPr>
              <a:t>We know how to do it</a:t>
            </a:r>
          </a:p>
          <a:p>
            <a:endParaRPr lang="en-US" dirty="0">
              <a:latin typeface="Founders Grotesk Regular" panose="020B0503030202060203" pitchFamily="34" charset="0"/>
            </a:endParaRPr>
          </a:p>
          <a:p>
            <a:r>
              <a:rPr lang="en-US" dirty="0">
                <a:latin typeface="Founders Grotesk Regular" panose="020B0503030202060203" pitchFamily="34" charset="0"/>
              </a:rPr>
              <a:t>In high-income and some mid-income countries, we have controlled air and water pollution – and </a:t>
            </a:r>
            <a:r>
              <a:rPr lang="en-US" b="1" u="sng" dirty="0">
                <a:latin typeface="Founders Grotesk Regular" panose="020B0503030202060203" pitchFamily="34" charset="0"/>
              </a:rPr>
              <a:t>done so cost-effectively –</a:t>
            </a:r>
            <a:r>
              <a:rPr lang="en-US" dirty="0">
                <a:latin typeface="Founders Grotesk Regular" panose="020B0503030202060203" pitchFamily="34" charset="0"/>
              </a:rPr>
              <a:t>through laws, regulations, monitoring, enforcement and incentives</a:t>
            </a:r>
          </a:p>
          <a:p>
            <a:endParaRPr lang="en-US" dirty="0">
              <a:latin typeface="Founders Grotesk Regular" panose="020B0503030202060203" pitchFamily="34" charset="0"/>
            </a:endParaRPr>
          </a:p>
          <a:p>
            <a:r>
              <a:rPr lang="en-US" dirty="0">
                <a:latin typeface="Founders Grotesk Regular" panose="020B0503030202060203" pitchFamily="34" charset="0"/>
              </a:rPr>
              <a:t>This experience provides a roadmap and toolkit for addressing the global plastics crisis</a:t>
            </a:r>
          </a:p>
          <a:p>
            <a:endParaRPr lang="en-US" dirty="0">
              <a:latin typeface="Founders Grotesk Regular" panose="020B0503030202060203" pitchFamily="34" charset="0"/>
            </a:endParaRPr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F36E941D-8804-2EA6-FC80-338640CFB5E2}"/>
              </a:ext>
            </a:extLst>
          </p:cNvPr>
          <p:cNvSpPr/>
          <p:nvPr/>
        </p:nvSpPr>
        <p:spPr>
          <a:xfrm>
            <a:off x="4516140" y="3503316"/>
            <a:ext cx="3771901" cy="1885069"/>
          </a:xfrm>
          <a:prstGeom prst="snip2SameRect">
            <a:avLst/>
          </a:prstGeom>
          <a:solidFill>
            <a:srgbClr val="CF7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dirty="0">
                <a:latin typeface="Founders Grotesk Regular" panose="020B0503030202060203" pitchFamily="34" charset="0"/>
                <a:sym typeface="Helvetica Neue Medium"/>
              </a:rPr>
              <a:t>The impediments to controlling the plastics’ crisis are not technical</a:t>
            </a:r>
          </a:p>
          <a:p>
            <a:endParaRPr lang="en-US" dirty="0">
              <a:latin typeface="Founders Grotesk Regular" panose="020B0503030202060203" pitchFamily="34" charset="0"/>
              <a:sym typeface="Helvetica Neue Medium"/>
            </a:endParaRPr>
          </a:p>
          <a:p>
            <a:r>
              <a:rPr lang="en-US" dirty="0">
                <a:latin typeface="Founders Grotesk Regular" panose="020B0503030202060203" pitchFamily="34" charset="0"/>
                <a:sym typeface="Helvetica Neue Medium"/>
              </a:rPr>
              <a:t>They are legal, economic, and political</a:t>
            </a:r>
          </a:p>
          <a:p>
            <a:endParaRPr lang="en-US" dirty="0">
              <a:latin typeface="Founders Grotesk Regular" panose="020B0503030202060203" pitchFamily="34" charset="0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27390-EC0F-473F-B0A0-07A0FBE11414}"/>
              </a:ext>
            </a:extLst>
          </p:cNvPr>
          <p:cNvSpPr txBox="1"/>
          <p:nvPr/>
        </p:nvSpPr>
        <p:spPr>
          <a:xfrm>
            <a:off x="4411230" y="823966"/>
            <a:ext cx="425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1D44E-005D-47F2-98F5-00285EEB6194}"/>
              </a:ext>
            </a:extLst>
          </p:cNvPr>
          <p:cNvSpPr txBox="1"/>
          <p:nvPr/>
        </p:nvSpPr>
        <p:spPr>
          <a:xfrm>
            <a:off x="8601392" y="4206299"/>
            <a:ext cx="3008717" cy="2308324"/>
          </a:xfrm>
          <a:prstGeom prst="rect">
            <a:avLst/>
          </a:prstGeom>
          <a:solidFill>
            <a:srgbClr val="CF52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ounders Grotesk Regular" panose="020B0503030202060203" pitchFamily="34" charset="0"/>
                <a:sym typeface="Helvetica Neue Medium"/>
              </a:rPr>
              <a:t>It is our generation’s moral and ethical duty to overcome these impediments and to act courageously to </a:t>
            </a:r>
          </a:p>
          <a:p>
            <a:r>
              <a:rPr lang="en-US" b="1" u="sng" dirty="0">
                <a:latin typeface="Founders Grotesk Regular" panose="020B0503030202060203" pitchFamily="34" charset="0"/>
                <a:sym typeface="Helvetica Neue Medium"/>
              </a:rPr>
              <a:t>protect our children’s health </a:t>
            </a:r>
          </a:p>
          <a:p>
            <a:r>
              <a:rPr lang="en-US" i="1" dirty="0">
                <a:latin typeface="Founders Grotesk Regular" panose="020B0503030202060203" pitchFamily="34" charset="0"/>
                <a:sym typeface="Helvetica Neue Medium"/>
              </a:rPr>
              <a:t>and </a:t>
            </a:r>
          </a:p>
          <a:p>
            <a:r>
              <a:rPr lang="en-US" b="1" u="sng" dirty="0">
                <a:latin typeface="Founders Grotesk Regular" panose="020B0503030202060203" pitchFamily="34" charset="0"/>
                <a:sym typeface="Helvetica Neue Medium"/>
              </a:rPr>
              <a:t>preserve our Common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67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37" y="1816292"/>
            <a:ext cx="7259772" cy="4814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27390-EC0F-473F-B0A0-07A0FBE11414}"/>
              </a:ext>
            </a:extLst>
          </p:cNvPr>
          <p:cNvSpPr txBox="1"/>
          <p:nvPr/>
        </p:nvSpPr>
        <p:spPr>
          <a:xfrm>
            <a:off x="1246913" y="646777"/>
            <a:ext cx="334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3923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DE2B2-27A6-3158-BDBE-7A54E7A03E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93" y="218882"/>
            <a:ext cx="6476208" cy="6476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2498" y="2427727"/>
            <a:ext cx="5199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PLASTIC -THE SIGNATURE MATERIAL OF OUR AGE</a:t>
            </a:r>
          </a:p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THE AGE OF DISPOSABLE LIVING</a:t>
            </a:r>
          </a:p>
          <a:p>
            <a:pPr algn="ctr"/>
            <a:endParaRPr lang="en-US" sz="28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06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7E8C2C-3946-CA81-A87B-714A81F01E98}"/>
              </a:ext>
            </a:extLst>
          </p:cNvPr>
          <p:cNvSpPr txBox="1"/>
          <p:nvPr/>
        </p:nvSpPr>
        <p:spPr>
          <a:xfrm>
            <a:off x="133814" y="189768"/>
            <a:ext cx="6356195" cy="10846150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endParaRPr lang="en-AU" sz="9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AU" sz="2799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AU" sz="2799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AU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AU" sz="2799" dirty="0">
                <a:solidFill>
                  <a:schemeClr val="bg1"/>
                </a:solidFill>
                <a:latin typeface="Calibri" panose="020F0502020204030204" pitchFamily="34" charset="0"/>
              </a:rPr>
              <a:t>To make the invisible visible</a:t>
            </a:r>
          </a:p>
          <a:p>
            <a:endParaRPr lang="en-AU" sz="2799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AU" sz="2799" dirty="0">
                <a:solidFill>
                  <a:schemeClr val="bg1"/>
                </a:solidFill>
                <a:latin typeface="Calibri" panose="020F0502020204030204" pitchFamily="34" charset="0"/>
              </a:rPr>
              <a:t>To count plastic's uncounted costs – to human health, the earth’s environment, the global economy, and social justice </a:t>
            </a:r>
          </a:p>
          <a:p>
            <a:endParaRPr lang="en-AU" sz="2799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AU" sz="2799" dirty="0">
                <a:solidFill>
                  <a:schemeClr val="bg1"/>
                </a:solidFill>
                <a:latin typeface="Calibri" panose="020F0502020204030204" pitchFamily="34" charset="0"/>
              </a:rPr>
              <a:t>To count these previously unseen costs </a:t>
            </a:r>
            <a:r>
              <a:rPr lang="en-AU" sz="2799" u="sng" dirty="0">
                <a:solidFill>
                  <a:schemeClr val="bg1"/>
                </a:solidFill>
                <a:latin typeface="Calibri" panose="020F0502020204030204" pitchFamily="34" charset="0"/>
              </a:rPr>
              <a:t>across the entire plastic life cycle </a:t>
            </a:r>
          </a:p>
          <a:p>
            <a:endParaRPr lang="en-AU" sz="2799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AU" sz="2799" dirty="0">
                <a:solidFill>
                  <a:srgbClr val="FFFF00"/>
                </a:solidFill>
                <a:latin typeface="Calibri" panose="020F0502020204030204" pitchFamily="34" charset="0"/>
              </a:rPr>
              <a:t>To protect human health, prevent disease, and save lives.  Plastic is not just an environmental problem.</a:t>
            </a: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A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A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AU" sz="2799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0DBFEC-3D8F-395A-677F-A5293047F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38" y="1951463"/>
            <a:ext cx="5255864" cy="3746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3453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MINDEROO MONACO COMMISSION GOALS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E6BD20-BF08-4115-A154-C84C3FFF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5" y="1229710"/>
            <a:ext cx="8768576" cy="54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20700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PLASTIC PRODUCTION IS INCREASING EXPONENTIALLY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830" y="5174169"/>
            <a:ext cx="115108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1.7 million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metric tons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156" y="1672684"/>
            <a:ext cx="117692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221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million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221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 tons</a:t>
            </a:r>
            <a:endParaRPr lang="en-US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2446" y="1151148"/>
            <a:ext cx="301955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 trillion metric tons (Gigatons) produced since 1950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98-99% made from fossil </a:t>
            </a:r>
          </a:p>
          <a:p>
            <a:r>
              <a:rPr lang="en-US" dirty="0">
                <a:solidFill>
                  <a:schemeClr val="bg1"/>
                </a:solidFill>
              </a:rPr>
              <a:t>carbon – coal, oil, gas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Production is energy-intensive</a:t>
            </a:r>
          </a:p>
          <a:p>
            <a:r>
              <a:rPr lang="en-US" dirty="0">
                <a:solidFill>
                  <a:schemeClr val="bg1"/>
                </a:solidFill>
              </a:rPr>
              <a:t>-3.7% of greenhouse gas </a:t>
            </a:r>
          </a:p>
          <a:p>
            <a:r>
              <a:rPr lang="en-US" dirty="0">
                <a:solidFill>
                  <a:schemeClr val="bg1"/>
                </a:solidFill>
              </a:rPr>
              <a:t>Emissions. Air pollution.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Production is accelerating. Half of all plastic has been </a:t>
            </a:r>
          </a:p>
          <a:p>
            <a:r>
              <a:rPr lang="en-US" dirty="0">
                <a:solidFill>
                  <a:schemeClr val="bg1"/>
                </a:solidFill>
              </a:rPr>
              <a:t>made since 2002. On track to double again by 2050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35-40% of current production</a:t>
            </a:r>
          </a:p>
          <a:p>
            <a:r>
              <a:rPr lang="en-US" dirty="0">
                <a:solidFill>
                  <a:schemeClr val="bg1"/>
                </a:solidFill>
              </a:rPr>
              <a:t>is single-use plastic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Less than 10% is recycled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6 trillion metric tons </a:t>
            </a:r>
          </a:p>
          <a:p>
            <a:r>
              <a:rPr lang="en-US" dirty="0">
                <a:solidFill>
                  <a:schemeClr val="bg1"/>
                </a:solidFill>
              </a:rPr>
              <a:t>(Gigatons) pollute the global </a:t>
            </a:r>
          </a:p>
          <a:p>
            <a:r>
              <a:rPr lang="en-US" dirty="0">
                <a:solidFill>
                  <a:schemeClr val="bg1"/>
                </a:solidFill>
              </a:rPr>
              <a:t>environment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D23B0-7312-D9A9-8F09-B4558236F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65" y="1283196"/>
            <a:ext cx="7220112" cy="4950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FE0D1-3AD2-DE07-C4F8-7BA58BFA3A7E}"/>
              </a:ext>
            </a:extLst>
          </p:cNvPr>
          <p:cNvSpPr txBox="1"/>
          <p:nvPr/>
        </p:nvSpPr>
        <p:spPr>
          <a:xfrm>
            <a:off x="1" y="25223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0725" hangingPunct="0"/>
            <a:r>
              <a:rPr lang="en-US" sz="4000" b="1" kern="0" dirty="0">
                <a:solidFill>
                  <a:srgbClr val="FFFF00"/>
                </a:solidFill>
                <a:ea typeface="Helvetica Neue"/>
                <a:cs typeface="Helvetica Neue"/>
                <a:sym typeface="Helvetica Neue"/>
              </a:rPr>
              <a:t>PLASTICS ARE COMPLEX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86E42-B69F-01B7-3C7A-83CF39567C39}"/>
              </a:ext>
            </a:extLst>
          </p:cNvPr>
          <p:cNvSpPr txBox="1"/>
          <p:nvPr/>
        </p:nvSpPr>
        <p:spPr>
          <a:xfrm>
            <a:off x="7683190" y="992987"/>
            <a:ext cx="43489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25" hangingPunct="0"/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Polymer backbone</a:t>
            </a:r>
          </a:p>
          <a:p>
            <a:pPr defTabSz="410725" hangingPunct="0"/>
            <a:endParaRPr lang="en-US" kern="0" dirty="0">
              <a:solidFill>
                <a:prstClr val="white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defTabSz="410725" hangingPunct="0"/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10,500+ added chemicals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Plasticizers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Flame retardants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UV stabilizers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Antioxidants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Processing aids</a:t>
            </a:r>
          </a:p>
          <a:p>
            <a:pPr marL="800100" lvl="1" indent="-342900" defTabSz="410725" hangingPunct="0"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Catalysts</a:t>
            </a:r>
          </a:p>
          <a:p>
            <a:pPr marL="800100" lvl="1" indent="-342900" defTabSz="410725" hangingPunct="0"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Solvents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Unreacted monomers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Non-intentionally added substances (NIAS)</a:t>
            </a:r>
          </a:p>
          <a:p>
            <a:pPr defTabSz="410725" hangingPunct="0"/>
            <a:endParaRPr lang="en-US" sz="1200" kern="0" dirty="0">
              <a:solidFill>
                <a:prstClr val="white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Additives include carcinogens, neurotoxicants, endocrine disruptors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Most additives have never been tested for toxicity</a:t>
            </a:r>
          </a:p>
          <a:p>
            <a:pPr marL="342900" indent="-342900" defTabSz="410725" hangingPunct="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FFFF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Chemicals leach out of plastics to enter the environment and to enter people</a:t>
            </a:r>
          </a:p>
          <a:p>
            <a:pPr defTabSz="410725" hangingPunct="0"/>
            <a:endParaRPr lang="en-US" kern="0" dirty="0">
              <a:solidFill>
                <a:prstClr val="white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3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plastic-chain-slide-f4.1-v1-part0.png" descr="plastic-chain-slide-f4.1-v1-par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34046"/>
            <a:ext cx="12191647" cy="68530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548779" y="2687833"/>
            <a:ext cx="7712689" cy="17543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PLASTICS’ HAZARDS TO HUMAN HEALTH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ARE MUCH MORE THAN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BEACH LITTER AND MICROPLASTICS</a:t>
            </a:r>
          </a:p>
        </p:txBody>
      </p:sp>
      <p:sp>
        <p:nvSpPr>
          <p:cNvPr id="3" name="Oval 2"/>
          <p:cNvSpPr/>
          <p:nvPr/>
        </p:nvSpPr>
        <p:spPr>
          <a:xfrm>
            <a:off x="7231118" y="34046"/>
            <a:ext cx="4824248" cy="75863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9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07" y="318646"/>
            <a:ext cx="6281347" cy="313932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HEALTH IMPACTS OF PLASTIC PRODUCTION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OCCUPATIONAL HAZARDS TO FRACKING WORKERS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&amp; FENCELINE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356299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plastic-chain-slide-f4.1-v1-part1.png" descr="plastic-chain-slide-f4.1-v1-par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" y="0"/>
            <a:ext cx="12191647" cy="68578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Oval 4"/>
          <p:cNvSpPr/>
          <p:nvPr/>
        </p:nvSpPr>
        <p:spPr>
          <a:xfrm>
            <a:off x="838200" y="193963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690689"/>
            <a:ext cx="1510145" cy="9001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918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927</Words>
  <Application>Microsoft Macintosh PowerPoint</Application>
  <PresentationFormat>Widescreen</PresentationFormat>
  <Paragraphs>165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Founders Grotesk Regular</vt:lpstr>
      <vt:lpstr>Founders Grotesk X-Cond Bold</vt:lpstr>
      <vt:lpstr>Minderoo-Regular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INFANTS IN THE WOMB AND YOUNG CHILDREN ARE EXQUISITELY VULNERABLE TO PLASTIC CHEMICALS</vt:lpstr>
      <vt:lpstr>PowerPoint Presentation</vt:lpstr>
      <vt:lpstr>PowerPoint Presentation</vt:lpstr>
      <vt:lpstr>PowerPoint Presentation</vt:lpstr>
      <vt:lpstr>PowerPoint Presentation</vt:lpstr>
      <vt:lpstr>THE TIME HAS COME WHEN WE MUST ACT </vt:lpstr>
      <vt:lpstr>COMMISSION KEY RECOMMENDATIONS</vt:lpstr>
      <vt:lpstr>COMMISSION KEY RECOMMENDATIONS</vt:lpstr>
      <vt:lpstr>COMMISSION SPECIFIC RECOMMENDATIONS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Aroub Yousuf</dc:creator>
  <cp:lastModifiedBy>Microsoft Office User</cp:lastModifiedBy>
  <cp:revision>121</cp:revision>
  <dcterms:created xsi:type="dcterms:W3CDTF">2023-03-16T14:00:01Z</dcterms:created>
  <dcterms:modified xsi:type="dcterms:W3CDTF">2023-05-03T13:18:27Z</dcterms:modified>
</cp:coreProperties>
</file>